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1183" r:id="rId5"/>
    <p:sldId id="1181" r:id="rId6"/>
    <p:sldId id="118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32" userDrawn="1">
          <p15:clr>
            <a:srgbClr val="A4A3A4"/>
          </p15:clr>
        </p15:guide>
        <p15:guide id="3" pos="312" userDrawn="1">
          <p15:clr>
            <a:srgbClr val="A4A3A4"/>
          </p15:clr>
        </p15:guide>
        <p15:guide id="4" pos="7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83E3"/>
    <a:srgbClr val="34B6B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259" y="72"/>
      </p:cViewPr>
      <p:guideLst>
        <p:guide orient="horz" pos="2160"/>
        <p:guide orient="horz" pos="432"/>
        <p:guide pos="312"/>
        <p:guide pos="7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Jones" userId="9bb123b8-2e4f-4271-805f-ff941c27018e" providerId="ADAL" clId="{146C9CF6-2C92-4F88-99AF-DC35862E778F}"/>
    <pc:docChg chg="custSel modSld">
      <pc:chgData name="Zoe Jones" userId="9bb123b8-2e4f-4271-805f-ff941c27018e" providerId="ADAL" clId="{146C9CF6-2C92-4F88-99AF-DC35862E778F}" dt="2023-06-19T15:48:00.443" v="33" actId="947"/>
      <pc:docMkLst>
        <pc:docMk/>
      </pc:docMkLst>
      <pc:sldChg chg="delSp modSp mod">
        <pc:chgData name="Zoe Jones" userId="9bb123b8-2e4f-4271-805f-ff941c27018e" providerId="ADAL" clId="{146C9CF6-2C92-4F88-99AF-DC35862E778F}" dt="2023-06-19T15:47:21.356" v="25" actId="2711"/>
        <pc:sldMkLst>
          <pc:docMk/>
          <pc:sldMk cId="1532772461" sldId="1181"/>
        </pc:sldMkLst>
        <pc:spChg chg="mod">
          <ac:chgData name="Zoe Jones" userId="9bb123b8-2e4f-4271-805f-ff941c27018e" providerId="ADAL" clId="{146C9CF6-2C92-4F88-99AF-DC35862E778F}" dt="2023-06-19T15:46:19.354" v="10" actId="113"/>
          <ac:spMkLst>
            <pc:docMk/>
            <pc:sldMk cId="1532772461" sldId="1181"/>
            <ac:spMk id="4" creationId="{AF5F8DB5-6412-1DD2-44B0-739FE527EEFE}"/>
          </ac:spMkLst>
        </pc:spChg>
        <pc:spChg chg="mod">
          <ac:chgData name="Zoe Jones" userId="9bb123b8-2e4f-4271-805f-ff941c27018e" providerId="ADAL" clId="{146C9CF6-2C92-4F88-99AF-DC35862E778F}" dt="2023-06-19T15:47:09.473" v="23" actId="2711"/>
          <ac:spMkLst>
            <pc:docMk/>
            <pc:sldMk cId="1532772461" sldId="1181"/>
            <ac:spMk id="7" creationId="{84C5FD86-E341-078D-6740-B4519963FC0F}"/>
          </ac:spMkLst>
        </pc:spChg>
        <pc:spChg chg="del">
          <ac:chgData name="Zoe Jones" userId="9bb123b8-2e4f-4271-805f-ff941c27018e" providerId="ADAL" clId="{146C9CF6-2C92-4F88-99AF-DC35862E778F}" dt="2023-06-19T15:45:40.608" v="0" actId="478"/>
          <ac:spMkLst>
            <pc:docMk/>
            <pc:sldMk cId="1532772461" sldId="1181"/>
            <ac:spMk id="14" creationId="{9519642B-6425-6062-C113-939D7B26291F}"/>
          </ac:spMkLst>
        </pc:spChg>
        <pc:spChg chg="mod">
          <ac:chgData name="Zoe Jones" userId="9bb123b8-2e4f-4271-805f-ff941c27018e" providerId="ADAL" clId="{146C9CF6-2C92-4F88-99AF-DC35862E778F}" dt="2023-06-19T15:46:54.494" v="20" actId="20577"/>
          <ac:spMkLst>
            <pc:docMk/>
            <pc:sldMk cId="1532772461" sldId="1181"/>
            <ac:spMk id="21" creationId="{4DAF6AD4-E956-1472-FABE-6C2CFCA66F53}"/>
          </ac:spMkLst>
        </pc:spChg>
        <pc:spChg chg="mod">
          <ac:chgData name="Zoe Jones" userId="9bb123b8-2e4f-4271-805f-ff941c27018e" providerId="ADAL" clId="{146C9CF6-2C92-4F88-99AF-DC35862E778F}" dt="2023-06-19T15:46:58.071" v="22" actId="20577"/>
          <ac:spMkLst>
            <pc:docMk/>
            <pc:sldMk cId="1532772461" sldId="1181"/>
            <ac:spMk id="22" creationId="{E88FB3CD-9D0C-0B05-2933-241BA925C09F}"/>
          </ac:spMkLst>
        </pc:spChg>
        <pc:spChg chg="mod">
          <ac:chgData name="Zoe Jones" userId="9bb123b8-2e4f-4271-805f-ff941c27018e" providerId="ADAL" clId="{146C9CF6-2C92-4F88-99AF-DC35862E778F}" dt="2023-06-19T15:46:26.413" v="11" actId="2711"/>
          <ac:spMkLst>
            <pc:docMk/>
            <pc:sldMk cId="1532772461" sldId="1181"/>
            <ac:spMk id="23" creationId="{4820E29E-51BB-BB8E-789B-A0ED2F4749E9}"/>
          </ac:spMkLst>
        </pc:spChg>
        <pc:spChg chg="mod">
          <ac:chgData name="Zoe Jones" userId="9bb123b8-2e4f-4271-805f-ff941c27018e" providerId="ADAL" clId="{146C9CF6-2C92-4F88-99AF-DC35862E778F}" dt="2023-06-19T15:47:14.640" v="24" actId="2711"/>
          <ac:spMkLst>
            <pc:docMk/>
            <pc:sldMk cId="1532772461" sldId="1181"/>
            <ac:spMk id="24" creationId="{9B4569EE-8C75-397D-B46A-9F5FC81FD550}"/>
          </ac:spMkLst>
        </pc:spChg>
        <pc:spChg chg="mod">
          <ac:chgData name="Zoe Jones" userId="9bb123b8-2e4f-4271-805f-ff941c27018e" providerId="ADAL" clId="{146C9CF6-2C92-4F88-99AF-DC35862E778F}" dt="2023-06-19T15:47:21.356" v="25" actId="2711"/>
          <ac:spMkLst>
            <pc:docMk/>
            <pc:sldMk cId="1532772461" sldId="1181"/>
            <ac:spMk id="25" creationId="{C80CFEF2-22E3-3783-0EEE-23E8D849D814}"/>
          </ac:spMkLst>
        </pc:spChg>
      </pc:sldChg>
      <pc:sldChg chg="delSp modSp mod">
        <pc:chgData name="Zoe Jones" userId="9bb123b8-2e4f-4271-805f-ff941c27018e" providerId="ADAL" clId="{146C9CF6-2C92-4F88-99AF-DC35862E778F}" dt="2023-06-19T15:48:00.443" v="33" actId="947"/>
        <pc:sldMkLst>
          <pc:docMk/>
          <pc:sldMk cId="1283808104" sldId="1182"/>
        </pc:sldMkLst>
        <pc:spChg chg="mod">
          <ac:chgData name="Zoe Jones" userId="9bb123b8-2e4f-4271-805f-ff941c27018e" providerId="ADAL" clId="{146C9CF6-2C92-4F88-99AF-DC35862E778F}" dt="2023-06-19T15:48:00.443" v="33" actId="947"/>
          <ac:spMkLst>
            <pc:docMk/>
            <pc:sldMk cId="1283808104" sldId="1182"/>
            <ac:spMk id="3" creationId="{E6CA5D91-5D6B-393A-381B-F07EC85B6060}"/>
          </ac:spMkLst>
        </pc:spChg>
        <pc:spChg chg="mod">
          <ac:chgData name="Zoe Jones" userId="9bb123b8-2e4f-4271-805f-ff941c27018e" providerId="ADAL" clId="{146C9CF6-2C92-4F88-99AF-DC35862E778F}" dt="2023-06-19T15:47:42.316" v="29" actId="113"/>
          <ac:spMkLst>
            <pc:docMk/>
            <pc:sldMk cId="1283808104" sldId="1182"/>
            <ac:spMk id="4" creationId="{318DEBC0-48A6-FD13-56F5-2ADC141A98EA}"/>
          </ac:spMkLst>
        </pc:spChg>
        <pc:spChg chg="del">
          <ac:chgData name="Zoe Jones" userId="9bb123b8-2e4f-4271-805f-ff941c27018e" providerId="ADAL" clId="{146C9CF6-2C92-4F88-99AF-DC35862E778F}" dt="2023-06-19T15:47:45.272" v="30" actId="478"/>
          <ac:spMkLst>
            <pc:docMk/>
            <pc:sldMk cId="1283808104" sldId="1182"/>
            <ac:spMk id="6" creationId="{01E6BA11-FAAB-8638-BD3C-8643397483D1}"/>
          </ac:spMkLst>
        </pc:spChg>
        <pc:spChg chg="mod">
          <ac:chgData name="Zoe Jones" userId="9bb123b8-2e4f-4271-805f-ff941c27018e" providerId="ADAL" clId="{146C9CF6-2C92-4F88-99AF-DC35862E778F}" dt="2023-06-19T15:47:52.449" v="31" actId="2711"/>
          <ac:spMkLst>
            <pc:docMk/>
            <pc:sldMk cId="1283808104" sldId="1182"/>
            <ac:spMk id="12" creationId="{3B8C31FA-C556-B1CB-456A-05C8E4DB1B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5E67F-A5D3-49C8-9BF9-4C8766E8ECA3}"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765CB-AA0D-4030-AB09-1BBFCC5A1788}" type="slidenum">
              <a:rPr lang="en-GB" smtClean="0"/>
              <a:t>‹#›</a:t>
            </a:fld>
            <a:endParaRPr lang="en-GB"/>
          </a:p>
        </p:txBody>
      </p:sp>
    </p:spTree>
    <p:extLst>
      <p:ext uri="{BB962C8B-B14F-4D97-AF65-F5344CB8AC3E}">
        <p14:creationId xmlns:p14="http://schemas.microsoft.com/office/powerpoint/2010/main" val="168578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a:latin typeface="Calibri"/>
                <a:ea typeface="Times New Roman" panose="02020603050405020304" pitchFamily="18" charset="0"/>
                <a:cs typeface="Calibri"/>
              </a:rPr>
              <a:t> </a:t>
            </a:r>
            <a:endParaRPr lang="en-GB">
              <a:latin typeface="Times New Roman"/>
              <a:ea typeface="Calibri" panose="020F0502020204030204" pitchFamily="34" charset="0"/>
              <a:cs typeface="Calibri"/>
            </a:endParaRPr>
          </a:p>
          <a:p>
            <a:pPr marL="0" indent="0">
              <a:buFontTx/>
              <a:buNone/>
            </a:pPr>
            <a:r>
              <a:rPr lang="en-GB">
                <a:latin typeface="Calibri"/>
                <a:ea typeface="Times New Roman" panose="02020603050405020304" pitchFamily="18" charset="0"/>
                <a:cs typeface="Calibri"/>
              </a:rPr>
              <a:t>1.  Lastly we have high aspirations for our connected digital future</a:t>
            </a:r>
            <a:endParaRPr lang="en-GB">
              <a:latin typeface="Times New Roman"/>
              <a:ea typeface="Times New Roman" panose="02020603050405020304" pitchFamily="18" charset="0"/>
              <a:cs typeface="Calibri"/>
            </a:endParaRPr>
          </a:p>
          <a:p>
            <a:pPr marL="0" indent="0">
              <a:buFontTx/>
              <a:buNone/>
            </a:pPr>
            <a:r>
              <a:rPr lang="en-GB">
                <a:latin typeface="Calibri"/>
                <a:ea typeface="Times New Roman" panose="02020603050405020304" pitchFamily="18" charset="0"/>
                <a:cs typeface="Calibri"/>
              </a:rPr>
              <a:t>2.  We have partnered with Live Dooh Sign Kick  – a specialist in DOOH</a:t>
            </a:r>
            <a:endParaRPr lang="en-GB">
              <a:latin typeface="Times New Roman"/>
              <a:ea typeface="Times New Roman" panose="02020603050405020304" pitchFamily="18" charset="0"/>
              <a:cs typeface="Times New Roman"/>
            </a:endParaRPr>
          </a:p>
          <a:p>
            <a:pPr marL="0" indent="0">
              <a:buFontTx/>
              <a:buNone/>
            </a:pPr>
            <a:r>
              <a:rPr lang="en-GB">
                <a:latin typeface="Calibri"/>
                <a:ea typeface="Times New Roman" panose="02020603050405020304" pitchFamily="18" charset="0"/>
                <a:cs typeface="Calibri"/>
              </a:rPr>
              <a:t>3.  LD = optimisation engine which abandons the fixed 1 in 6 loop in favour of goals based delivery system.   </a:t>
            </a:r>
          </a:p>
          <a:p>
            <a:pPr marL="0" indent="0">
              <a:buFontTx/>
              <a:buNone/>
            </a:pPr>
            <a:r>
              <a:rPr lang="en-GB">
                <a:latin typeface="Calibri"/>
                <a:ea typeface="Times New Roman" panose="02020603050405020304" pitchFamily="18" charset="0"/>
                <a:cs typeface="Calibri"/>
              </a:rPr>
              <a:t>4. Campaigns can now be planned based on Share of Time, Plays or Impressions.  </a:t>
            </a:r>
          </a:p>
          <a:p>
            <a:pPr marL="0" indent="0">
              <a:buFontTx/>
              <a:buNone/>
            </a:pPr>
            <a:r>
              <a:rPr lang="en-GB">
                <a:latin typeface="Calibri"/>
                <a:ea typeface="Times New Roman" panose="02020603050405020304" pitchFamily="18" charset="0"/>
                <a:cs typeface="Calibri"/>
              </a:rPr>
              <a:t>5. The artificial intelligence has the ability to juggle multiple types of campaign goal on any given piece of inventory to ensure that all advertisers get exactly what they are paying for.</a:t>
            </a:r>
          </a:p>
          <a:p>
            <a:pPr marL="0" indent="0">
              <a:buFontTx/>
              <a:buNone/>
            </a:pPr>
            <a:r>
              <a:rPr lang="en-GB">
                <a:latin typeface="Calibri"/>
                <a:ea typeface="Times New Roman" panose="02020603050405020304" pitchFamily="18" charset="0"/>
                <a:cs typeface="Calibri"/>
              </a:rPr>
              <a:t>5.  We are </a:t>
            </a:r>
            <a:r>
              <a:rPr lang="en-GB" err="1">
                <a:latin typeface="Calibri"/>
                <a:ea typeface="Times New Roman" panose="02020603050405020304" pitchFamily="18" charset="0"/>
                <a:cs typeface="Calibri"/>
              </a:rPr>
              <a:t>realy</a:t>
            </a:r>
            <a:r>
              <a:rPr lang="en-GB">
                <a:latin typeface="Calibri"/>
                <a:ea typeface="Times New Roman" panose="02020603050405020304" pitchFamily="18" charset="0"/>
                <a:cs typeface="Calibri"/>
              </a:rPr>
              <a:t> keen to connect to PS – either directly or via a platform like </a:t>
            </a:r>
            <a:r>
              <a:rPr lang="en-GB" err="1">
                <a:latin typeface="Calibri"/>
                <a:ea typeface="Times New Roman" panose="02020603050405020304" pitchFamily="18" charset="0"/>
                <a:cs typeface="Calibri"/>
              </a:rPr>
              <a:t>Hivestack</a:t>
            </a:r>
            <a:r>
              <a:rPr lang="en-GB">
                <a:latin typeface="Calibri"/>
                <a:ea typeface="Times New Roman" panose="02020603050405020304" pitchFamily="18" charset="0"/>
                <a:cs typeface="Calibri"/>
              </a:rPr>
              <a:t> in the near future -  the Sign Kick engine is purpose built and ready to connect to these platforms.</a:t>
            </a:r>
          </a:p>
          <a:p>
            <a:pPr marL="0" indent="0">
              <a:buFontTx/>
              <a:buNone/>
            </a:pPr>
            <a:r>
              <a:rPr lang="en-GB">
                <a:latin typeface="Calibri"/>
                <a:ea typeface="Times New Roman" panose="02020603050405020304" pitchFamily="18" charset="0"/>
                <a:cs typeface="Calibri"/>
              </a:rPr>
              <a:t>6.  What that means to PS is that you'll have real time access to our inventory, audiences and availability – but with the flexibility of being able to plan and buy in a number of optimized ways.</a:t>
            </a:r>
          </a:p>
          <a:p>
            <a:endParaRPr lang="en-GB">
              <a:latin typeface="Calibri"/>
              <a:ea typeface="Times New Roman" panose="02020603050405020304" pitchFamily="18" charset="0"/>
              <a:cs typeface="Calibri"/>
            </a:endParaRPr>
          </a:p>
          <a:p>
            <a:endParaRPr lang="en-GB">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595183" rtl="0" eaLnBrk="1" fontAlgn="auto" latinLnBrk="0" hangingPunct="1">
              <a:lnSpc>
                <a:spcPct val="100000"/>
              </a:lnSpc>
              <a:spcBef>
                <a:spcPts val="0"/>
              </a:spcBef>
              <a:spcAft>
                <a:spcPts val="0"/>
              </a:spcAft>
              <a:buClrTx/>
              <a:buSzTx/>
              <a:buFontTx/>
              <a:buNone/>
              <a:tabLst/>
              <a:defRPr/>
            </a:pPr>
            <a:fld id="{EE77BBA5-6821-EC41-A8F6-7783897AF904}" type="slidenum">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95183"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36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a:latin typeface="Calibri"/>
                <a:ea typeface="Times New Roman" panose="02020603050405020304" pitchFamily="18" charset="0"/>
                <a:cs typeface="Calibri"/>
              </a:rPr>
              <a:t> </a:t>
            </a:r>
            <a:endParaRPr lang="en-GB">
              <a:latin typeface="Times New Roman"/>
              <a:ea typeface="Calibri" panose="020F0502020204030204" pitchFamily="34" charset="0"/>
              <a:cs typeface="Calibri"/>
            </a:endParaRPr>
          </a:p>
          <a:p>
            <a:pPr marL="0" indent="0">
              <a:buFontTx/>
              <a:buNone/>
            </a:pPr>
            <a:r>
              <a:rPr lang="en-GB">
                <a:latin typeface="Calibri"/>
                <a:ea typeface="Times New Roman" panose="02020603050405020304" pitchFamily="18" charset="0"/>
                <a:cs typeface="Calibri"/>
              </a:rPr>
              <a:t>1.  Lastly we have high aspirations for our connected digital future</a:t>
            </a:r>
            <a:endParaRPr lang="en-GB">
              <a:latin typeface="Times New Roman"/>
              <a:ea typeface="Times New Roman" panose="02020603050405020304" pitchFamily="18" charset="0"/>
              <a:cs typeface="Calibri"/>
            </a:endParaRPr>
          </a:p>
          <a:p>
            <a:pPr marL="0" indent="0">
              <a:buFontTx/>
              <a:buNone/>
            </a:pPr>
            <a:r>
              <a:rPr lang="en-GB">
                <a:latin typeface="Calibri"/>
                <a:ea typeface="Times New Roman" panose="02020603050405020304" pitchFamily="18" charset="0"/>
                <a:cs typeface="Calibri"/>
              </a:rPr>
              <a:t>2.  We have partnered with Live Dooh Sign Kick  – a specialist in DOOH</a:t>
            </a:r>
            <a:endParaRPr lang="en-GB">
              <a:latin typeface="Times New Roman"/>
              <a:ea typeface="Times New Roman" panose="02020603050405020304" pitchFamily="18" charset="0"/>
              <a:cs typeface="Times New Roman"/>
            </a:endParaRPr>
          </a:p>
          <a:p>
            <a:pPr marL="0" indent="0">
              <a:buFontTx/>
              <a:buNone/>
            </a:pPr>
            <a:r>
              <a:rPr lang="en-GB">
                <a:latin typeface="Calibri"/>
                <a:ea typeface="Times New Roman" panose="02020603050405020304" pitchFamily="18" charset="0"/>
                <a:cs typeface="Calibri"/>
              </a:rPr>
              <a:t>3.  LD = optimisation engine which abandons the fixed 1 in 6 loop in favour of goals based delivery system.   </a:t>
            </a:r>
          </a:p>
          <a:p>
            <a:pPr marL="0" indent="0">
              <a:buFontTx/>
              <a:buNone/>
            </a:pPr>
            <a:r>
              <a:rPr lang="en-GB">
                <a:latin typeface="Calibri"/>
                <a:ea typeface="Times New Roman" panose="02020603050405020304" pitchFamily="18" charset="0"/>
                <a:cs typeface="Calibri"/>
              </a:rPr>
              <a:t>4. Campaigns can now be planned based on Share of Time, Plays or Impressions.  </a:t>
            </a:r>
          </a:p>
          <a:p>
            <a:pPr marL="0" indent="0">
              <a:buFontTx/>
              <a:buNone/>
            </a:pPr>
            <a:r>
              <a:rPr lang="en-GB">
                <a:latin typeface="Calibri"/>
                <a:ea typeface="Times New Roman" panose="02020603050405020304" pitchFamily="18" charset="0"/>
                <a:cs typeface="Calibri"/>
              </a:rPr>
              <a:t>5. The artificial intelligence has the ability to juggle multiple types of campaign goal on any given piece of inventory to ensure that all advertisers get exactly what they are paying for.</a:t>
            </a:r>
          </a:p>
          <a:p>
            <a:pPr marL="0" indent="0">
              <a:buFontTx/>
              <a:buNone/>
            </a:pPr>
            <a:r>
              <a:rPr lang="en-GB">
                <a:latin typeface="Calibri"/>
                <a:ea typeface="Times New Roman" panose="02020603050405020304" pitchFamily="18" charset="0"/>
                <a:cs typeface="Calibri"/>
              </a:rPr>
              <a:t>5.  We are </a:t>
            </a:r>
            <a:r>
              <a:rPr lang="en-GB" err="1">
                <a:latin typeface="Calibri"/>
                <a:ea typeface="Times New Roman" panose="02020603050405020304" pitchFamily="18" charset="0"/>
                <a:cs typeface="Calibri"/>
              </a:rPr>
              <a:t>realy</a:t>
            </a:r>
            <a:r>
              <a:rPr lang="en-GB">
                <a:latin typeface="Calibri"/>
                <a:ea typeface="Times New Roman" panose="02020603050405020304" pitchFamily="18" charset="0"/>
                <a:cs typeface="Calibri"/>
              </a:rPr>
              <a:t> keen to connect to PS – either directly or via a platform like </a:t>
            </a:r>
            <a:r>
              <a:rPr lang="en-GB" err="1">
                <a:latin typeface="Calibri"/>
                <a:ea typeface="Times New Roman" panose="02020603050405020304" pitchFamily="18" charset="0"/>
                <a:cs typeface="Calibri"/>
              </a:rPr>
              <a:t>Hivestack</a:t>
            </a:r>
            <a:r>
              <a:rPr lang="en-GB">
                <a:latin typeface="Calibri"/>
                <a:ea typeface="Times New Roman" panose="02020603050405020304" pitchFamily="18" charset="0"/>
                <a:cs typeface="Calibri"/>
              </a:rPr>
              <a:t> in the near future -  the Sign Kick engine is purpose built and ready to connect to these platforms.</a:t>
            </a:r>
          </a:p>
          <a:p>
            <a:pPr marL="0" indent="0">
              <a:buFontTx/>
              <a:buNone/>
            </a:pPr>
            <a:r>
              <a:rPr lang="en-GB">
                <a:latin typeface="Calibri"/>
                <a:ea typeface="Times New Roman" panose="02020603050405020304" pitchFamily="18" charset="0"/>
                <a:cs typeface="Calibri"/>
              </a:rPr>
              <a:t>6.  What that means to PS is that you'll have real time access to our inventory, audiences and availability – but with the flexibility of being able to plan and buy in a number of optimized ways.</a:t>
            </a:r>
          </a:p>
          <a:p>
            <a:endParaRPr lang="en-GB">
              <a:latin typeface="Calibri"/>
              <a:ea typeface="Times New Roman" panose="02020603050405020304" pitchFamily="18" charset="0"/>
              <a:cs typeface="Calibri"/>
            </a:endParaRPr>
          </a:p>
          <a:p>
            <a:endParaRPr lang="en-GB">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595183" rtl="0" eaLnBrk="1" fontAlgn="auto" latinLnBrk="0" hangingPunct="1">
              <a:lnSpc>
                <a:spcPct val="100000"/>
              </a:lnSpc>
              <a:spcBef>
                <a:spcPts val="0"/>
              </a:spcBef>
              <a:spcAft>
                <a:spcPts val="0"/>
              </a:spcAft>
              <a:buClrTx/>
              <a:buSzTx/>
              <a:buFontTx/>
              <a:buNone/>
              <a:tabLst/>
              <a:defRPr/>
            </a:pPr>
            <a:fld id="{EE77BBA5-6821-EC41-A8F6-7783897AF904}" type="slidenum">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95183"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82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6ED5-26BE-C725-AACE-F4CF87B80C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1B40B9-CE2E-2D03-D025-0F2829E34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8D3AC7-DE78-BA27-7AC7-631F216BF19E}"/>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7A422CAD-8609-D5CF-ADF8-2E78FFA9C3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3A87D-589F-822F-A4E7-6DE6921B93DE}"/>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108694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rotWithShape="1">
          <a:blip r:embed="rId2">
            <a:extLst>
              <a:ext uri="{28A0092B-C50C-407E-A947-70E740481C1C}">
                <a14:useLocalDpi xmlns:a14="http://schemas.microsoft.com/office/drawing/2010/main" val="0"/>
              </a:ext>
            </a:extLst>
          </a:blip>
          <a:srcRect l="3193" r="3193"/>
          <a:stretch/>
        </p:blipFill>
        <p:spPr>
          <a:xfrm>
            <a:off x="95250" y="35284"/>
            <a:ext cx="12024831" cy="6727466"/>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sp>
        <p:nvSpPr>
          <p:cNvPr id="39" name="object 5">
            <a:extLst>
              <a:ext uri="{FF2B5EF4-FFF2-40B4-BE49-F238E27FC236}">
                <a16:creationId xmlns:a16="http://schemas.microsoft.com/office/drawing/2014/main" id="{B05A4B6F-8322-4C1C-922F-9FF0BC3E31FA}"/>
              </a:ext>
            </a:extLst>
          </p:cNvPr>
          <p:cNvSpPr/>
          <p:nvPr/>
        </p:nvSpPr>
        <p:spPr>
          <a:xfrm>
            <a:off x="28575" y="28575"/>
            <a:ext cx="12134850" cy="680085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6"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3082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rotWithShape="1">
          <a:blip r:embed="rId2">
            <a:extLst>
              <a:ext uri="{28A0092B-C50C-407E-A947-70E740481C1C}">
                <a14:useLocalDpi xmlns:a14="http://schemas.microsoft.com/office/drawing/2010/main" val="0"/>
              </a:ext>
            </a:extLst>
          </a:blip>
          <a:srcRect l="3168" r="3168"/>
          <a:stretch/>
        </p:blipFill>
        <p:spPr>
          <a:xfrm>
            <a:off x="95250" y="35284"/>
            <a:ext cx="12024831" cy="6727466"/>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1" y="4083410"/>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6"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6616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FFB7-C77E-183F-4F9C-A7B2D40E9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C2BB84-7340-1050-07FF-D6712E7DB2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8614F9-CF09-74F0-CE10-87BF43320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AEF40-18F3-E07B-9534-34E6E4935D77}"/>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6" name="Footer Placeholder 5">
            <a:extLst>
              <a:ext uri="{FF2B5EF4-FFF2-40B4-BE49-F238E27FC236}">
                <a16:creationId xmlns:a16="http://schemas.microsoft.com/office/drawing/2014/main" id="{13FBAA7A-5290-E628-D355-62AF65588E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E4EE20-53F1-CA95-333F-5A6E36B05A0E}"/>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3398951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7300-7D0F-164F-F423-DFF192EBA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C08F4-FB2A-78B1-E9A0-E67E6813C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B41B29-125F-9B16-C75C-27C52A36D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71EE6-5199-2D9C-D6C0-034122A69D5C}"/>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6" name="Footer Placeholder 5">
            <a:extLst>
              <a:ext uri="{FF2B5EF4-FFF2-40B4-BE49-F238E27FC236}">
                <a16:creationId xmlns:a16="http://schemas.microsoft.com/office/drawing/2014/main" id="{1FB2A363-1123-947D-A18F-10D96C4730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92AE53-2AE2-5FF0-EEDF-8C171DDBB256}"/>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87218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22F2-70A9-7BC6-6F5F-D734DEDF1A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B6E7DE-657C-8E17-027C-6FC68361D5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F39C6B-B01A-086F-F1D3-5BADD2584D9F}"/>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5AEBE734-557E-0289-21CB-F03DD08E14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86DBAD-597F-DE51-4F60-9D98BBDF16B6}"/>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126262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53DA20-7341-3742-9262-B432D41E27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2A29C5-B001-4F48-95F3-6994CA29FD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64A0E-028C-C069-E13E-C36DCDBA1171}"/>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DE4DB4ED-D377-EE03-76B2-127D7B4A6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3F700A-10BD-48FF-9257-1439AE269B45}"/>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1543049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5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3AAD02-B946-8856-8BA3-B572630F3ABA}"/>
              </a:ext>
            </a:extLst>
          </p:cNvPr>
          <p:cNvPicPr>
            <a:picLocks noChangeAspect="1"/>
          </p:cNvPicPr>
          <p:nvPr userDrawn="1"/>
        </p:nvPicPr>
        <p:blipFill>
          <a:blip r:embed="rId2"/>
          <a:srcRect/>
          <a:stretch/>
        </p:blipFill>
        <p:spPr>
          <a:xfrm>
            <a:off x="488747" y="6230276"/>
            <a:ext cx="960310" cy="317867"/>
          </a:xfrm>
          <a:prstGeom prst="rect">
            <a:avLst/>
          </a:prstGeom>
        </p:spPr>
      </p:pic>
    </p:spTree>
    <p:extLst>
      <p:ext uri="{BB962C8B-B14F-4D97-AF65-F5344CB8AC3E}">
        <p14:creationId xmlns:p14="http://schemas.microsoft.com/office/powerpoint/2010/main" val="192887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FDB2-BC72-3642-7413-36B8F62B3A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BB387-82E1-FB7F-4284-649ED4538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BC192-4EF5-5FA6-ACCF-B754D8554C44}"/>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6AC472B7-7958-A2E9-2432-E16398EF17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38B890-A086-3FA4-3922-55D1A0538AF2}"/>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68801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8317-E917-F8F8-3825-C8AECDBF93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B00636-838E-8CED-2A74-0B3E863C66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1C6DC-6B40-9CC7-447D-6C583BC68E61}"/>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1118E614-BE8B-049A-612F-6118E83BC0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32D9E-1AD0-50B8-BFA3-317E87196E96}"/>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158135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BE93F-4015-E550-42D4-2B807433D2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0B67A3-2C0E-FB57-8BBF-268FE27C11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CC5A6F-C66C-72D1-D52B-16FA30CB46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F6E548-F1DE-7922-4A92-72D76E0391D4}"/>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6" name="Footer Placeholder 5">
            <a:extLst>
              <a:ext uri="{FF2B5EF4-FFF2-40B4-BE49-F238E27FC236}">
                <a16:creationId xmlns:a16="http://schemas.microsoft.com/office/drawing/2014/main" id="{97E121D7-7327-A89F-ED42-CAD125C745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41E25A-6FA2-4FD2-9570-D297CEC92FBB}"/>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204803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2868-2C15-D35B-3A8A-CFD4D01D15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F1B64A-5414-094B-E588-D6493C1C6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FCC82E-0167-BCFE-6332-09B8D6A8DF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2FE0DF-26C3-1F9F-98A1-506E1ACF1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EEEE41-71D9-2B7E-63BD-B0CF7FB0AC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6438AE-0A9C-CE4B-5948-E86522BC7EBA}"/>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8" name="Footer Placeholder 7">
            <a:extLst>
              <a:ext uri="{FF2B5EF4-FFF2-40B4-BE49-F238E27FC236}">
                <a16:creationId xmlns:a16="http://schemas.microsoft.com/office/drawing/2014/main" id="{19B61BF7-225E-1103-04EE-3C5F6EE4CC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B66CC5-D11F-A73D-8767-D3913AB877EF}"/>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84072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A010-1640-568E-8139-40E3EF9FC1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9E60C0-0995-A862-6937-2BC8E9143650}"/>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4" name="Footer Placeholder 3">
            <a:extLst>
              <a:ext uri="{FF2B5EF4-FFF2-40B4-BE49-F238E27FC236}">
                <a16:creationId xmlns:a16="http://schemas.microsoft.com/office/drawing/2014/main" id="{2B35BD3C-3C6B-2003-E1CF-BABEE177EE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10A79-6F32-C0A9-9AC5-1A1443FA7B53}"/>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228408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3D083-A8D2-9E1B-6C48-2B8B5A35EF15}"/>
              </a:ext>
            </a:extLst>
          </p:cNvPr>
          <p:cNvSpPr>
            <a:spLocks noGrp="1"/>
          </p:cNvSpPr>
          <p:nvPr>
            <p:ph type="dt" sz="half" idx="10"/>
          </p:nvPr>
        </p:nvSpPr>
        <p:spPr/>
        <p:txBody>
          <a:bodyPr/>
          <a:lstStyle/>
          <a:p>
            <a:fld id="{B7562BF6-EC39-47D5-97B4-E5A19D983B01}" type="datetimeFigureOut">
              <a:rPr lang="en-GB" smtClean="0"/>
              <a:t>19/06/2023</a:t>
            </a:fld>
            <a:endParaRPr lang="en-GB"/>
          </a:p>
        </p:txBody>
      </p:sp>
      <p:sp>
        <p:nvSpPr>
          <p:cNvPr id="3" name="Footer Placeholder 2">
            <a:extLst>
              <a:ext uri="{FF2B5EF4-FFF2-40B4-BE49-F238E27FC236}">
                <a16:creationId xmlns:a16="http://schemas.microsoft.com/office/drawing/2014/main" id="{FB3983D1-5D94-CE63-2ABA-40518ADFE5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43CC28B-7410-006B-36B6-61B89CD3CDA3}"/>
              </a:ext>
            </a:extLst>
          </p:cNvPr>
          <p:cNvSpPr>
            <a:spLocks noGrp="1"/>
          </p:cNvSpPr>
          <p:nvPr>
            <p:ph type="sldNum" sz="quarter" idx="12"/>
          </p:nvPr>
        </p:nvSpPr>
        <p:spPr/>
        <p:txBody>
          <a:bodyPr/>
          <a:lstStyle/>
          <a:p>
            <a:fld id="{3222ABA4-706C-4ED7-9D66-35256F884D2E}" type="slidenum">
              <a:rPr lang="en-GB" smtClean="0"/>
              <a:t>‹#›</a:t>
            </a:fld>
            <a:endParaRPr lang="en-GB"/>
          </a:p>
        </p:txBody>
      </p:sp>
    </p:spTree>
    <p:extLst>
      <p:ext uri="{BB962C8B-B14F-4D97-AF65-F5344CB8AC3E}">
        <p14:creationId xmlns:p14="http://schemas.microsoft.com/office/powerpoint/2010/main" val="345544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rotWithShape="1">
          <a:blip r:embed="rId2" cstate="hqprint">
            <a:extLst>
              <a:ext uri="{28A0092B-C50C-407E-A947-70E740481C1C}">
                <a14:useLocalDpi xmlns:a14="http://schemas.microsoft.com/office/drawing/2010/main"/>
              </a:ext>
            </a:extLst>
          </a:blip>
          <a:srcRect/>
          <a:stretch>
            <a:fillRect/>
          </a:stretch>
        </p:blipFill>
        <p:spPr>
          <a:xfrm>
            <a:off x="35960" y="69029"/>
            <a:ext cx="12120081" cy="6817546"/>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134051" y="2990849"/>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1" y="4083410"/>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783"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6"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527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0" name="object 6">
            <a:extLst>
              <a:ext uri="{FF2B5EF4-FFF2-40B4-BE49-F238E27FC236}">
                <a16:creationId xmlns:a16="http://schemas.microsoft.com/office/drawing/2014/main" id="{85342212-B80A-4F07-93DC-8518A6ED907F}"/>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710902" y="5542631"/>
            <a:ext cx="1042948" cy="877218"/>
          </a:xfrm>
          <a:prstGeom prst="rect">
            <a:avLst/>
          </a:prstGeom>
        </p:spPr>
      </p:pic>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Tree>
    <p:extLst>
      <p:ext uri="{BB962C8B-B14F-4D97-AF65-F5344CB8AC3E}">
        <p14:creationId xmlns:p14="http://schemas.microsoft.com/office/powerpoint/2010/main" val="193334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9B54EF-0F58-680A-F6EF-0516BC2AAD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BF145E-6D3B-4B28-668F-BEA7927FB0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12683-7488-A1C2-CB34-A7D5E75026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62BF6-EC39-47D5-97B4-E5A19D983B01}" type="datetimeFigureOut">
              <a:rPr lang="en-GB" smtClean="0"/>
              <a:t>19/06/2023</a:t>
            </a:fld>
            <a:endParaRPr lang="en-GB"/>
          </a:p>
        </p:txBody>
      </p:sp>
      <p:sp>
        <p:nvSpPr>
          <p:cNvPr id="5" name="Footer Placeholder 4">
            <a:extLst>
              <a:ext uri="{FF2B5EF4-FFF2-40B4-BE49-F238E27FC236}">
                <a16:creationId xmlns:a16="http://schemas.microsoft.com/office/drawing/2014/main" id="{491F3E50-DD79-135B-5321-78D270FE6C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A0BA58-F925-39DF-1D0E-FF8A1D5B6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2ABA4-706C-4ED7-9D66-35256F884D2E}" type="slidenum">
              <a:rPr lang="en-GB" smtClean="0"/>
              <a:t>‹#›</a:t>
            </a:fld>
            <a:endParaRPr lang="en-GB"/>
          </a:p>
        </p:txBody>
      </p:sp>
    </p:spTree>
    <p:extLst>
      <p:ext uri="{BB962C8B-B14F-4D97-AF65-F5344CB8AC3E}">
        <p14:creationId xmlns:p14="http://schemas.microsoft.com/office/powerpoint/2010/main" val="3603708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2" r:id="rId9"/>
    <p:sldLayoutId id="2147483663" r:id="rId10"/>
    <p:sldLayoutId id="2147483664" r:id="rId11"/>
    <p:sldLayoutId id="2147483656" r:id="rId12"/>
    <p:sldLayoutId id="2147483657" r:id="rId13"/>
    <p:sldLayoutId id="2147483658" r:id="rId14"/>
    <p:sldLayoutId id="2147483659" r:id="rId15"/>
    <p:sldLayoutId id="214748366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pink gradient&#10;&#10;Description automatically generated with low confidence">
            <a:extLst>
              <a:ext uri="{FF2B5EF4-FFF2-40B4-BE49-F238E27FC236}">
                <a16:creationId xmlns:a16="http://schemas.microsoft.com/office/drawing/2014/main" id="{B0635E65-8CE3-C8B8-E224-08ED18E5E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Picture 3">
            <a:extLst>
              <a:ext uri="{FF2B5EF4-FFF2-40B4-BE49-F238E27FC236}">
                <a16:creationId xmlns:a16="http://schemas.microsoft.com/office/drawing/2014/main" id="{A122237F-3ED1-D2FE-B24F-FCDD4E58BD5E}"/>
              </a:ext>
            </a:extLst>
          </p:cNvPr>
          <p:cNvPicPr>
            <a:picLocks noChangeAspect="1"/>
          </p:cNvPicPr>
          <p:nvPr/>
        </p:nvPicPr>
        <p:blipFill>
          <a:blip r:embed="rId3"/>
          <a:srcRect/>
          <a:stretch/>
        </p:blipFill>
        <p:spPr>
          <a:xfrm>
            <a:off x="457200" y="6187448"/>
            <a:ext cx="960310" cy="318764"/>
          </a:xfrm>
          <a:prstGeom prst="rect">
            <a:avLst/>
          </a:prstGeom>
        </p:spPr>
      </p:pic>
      <p:sp>
        <p:nvSpPr>
          <p:cNvPr id="5" name="TextBox 4">
            <a:extLst>
              <a:ext uri="{FF2B5EF4-FFF2-40B4-BE49-F238E27FC236}">
                <a16:creationId xmlns:a16="http://schemas.microsoft.com/office/drawing/2014/main" id="{9B9D18C9-07DA-3D7D-6431-CFA5DD2F97D9}"/>
              </a:ext>
            </a:extLst>
          </p:cNvPr>
          <p:cNvSpPr txBox="1"/>
          <p:nvPr/>
        </p:nvSpPr>
        <p:spPr>
          <a:xfrm>
            <a:off x="375920" y="2459504"/>
            <a:ext cx="6817360" cy="1938992"/>
          </a:xfrm>
          <a:prstGeom prst="rect">
            <a:avLst/>
          </a:prstGeom>
          <a:noFill/>
        </p:spPr>
        <p:txBody>
          <a:bodyPr wrap="square" rtlCol="0">
            <a:spAutoFit/>
          </a:bodyPr>
          <a:lstStyle/>
          <a:p>
            <a:r>
              <a:rPr lang="en-GB" sz="6000" dirty="0">
                <a:solidFill>
                  <a:schemeClr val="bg1"/>
                </a:solidFill>
                <a:latin typeface="Johnston ITC Pro Medium" panose="020B0604040204020404" pitchFamily="34" charset="0"/>
              </a:rPr>
              <a:t>Alight Media</a:t>
            </a:r>
            <a:r>
              <a:rPr lang="hu-HU" sz="6000" dirty="0">
                <a:solidFill>
                  <a:schemeClr val="bg1"/>
                </a:solidFill>
                <a:latin typeface="Johnston ITC Pro Medium" panose="020B0604040204020404" pitchFamily="34" charset="0"/>
              </a:rPr>
              <a:t> &amp; Rother Radio</a:t>
            </a:r>
            <a:endParaRPr lang="en-GB" sz="6000" dirty="0">
              <a:solidFill>
                <a:schemeClr val="bg1"/>
              </a:solidFill>
              <a:latin typeface="Johnston ITC Pro Medium" panose="020B0604040204020404" pitchFamily="34" charset="0"/>
            </a:endParaRPr>
          </a:p>
        </p:txBody>
      </p:sp>
    </p:spTree>
    <p:extLst>
      <p:ext uri="{BB962C8B-B14F-4D97-AF65-F5344CB8AC3E}">
        <p14:creationId xmlns:p14="http://schemas.microsoft.com/office/powerpoint/2010/main" val="205507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FC5833-6F07-11DC-0124-7BED6AD19A11}"/>
              </a:ext>
            </a:extLst>
          </p:cNvPr>
          <p:cNvPicPr>
            <a:picLocks noChangeAspect="1"/>
          </p:cNvPicPr>
          <p:nvPr/>
        </p:nvPicPr>
        <p:blipFill rotWithShape="1">
          <a:blip r:embed="rId3">
            <a:extLst>
              <a:ext uri="{28A0092B-C50C-407E-A947-70E740481C1C}">
                <a14:useLocalDpi xmlns:a14="http://schemas.microsoft.com/office/drawing/2010/main" val="0"/>
              </a:ext>
            </a:extLst>
          </a:blip>
          <a:srcRect l="354" r="354"/>
          <a:stretch/>
        </p:blipFill>
        <p:spPr>
          <a:xfrm>
            <a:off x="6818883" y="819652"/>
            <a:ext cx="4980558" cy="5190505"/>
          </a:xfrm>
          <a:prstGeom prst="rect">
            <a:avLst/>
          </a:prstGeom>
        </p:spPr>
      </p:pic>
      <p:sp>
        <p:nvSpPr>
          <p:cNvPr id="4" name="TextBox 3">
            <a:extLst>
              <a:ext uri="{FF2B5EF4-FFF2-40B4-BE49-F238E27FC236}">
                <a16:creationId xmlns:a16="http://schemas.microsoft.com/office/drawing/2014/main" id="{AF5F8DB5-6412-1DD2-44B0-739FE527EEFE}"/>
              </a:ext>
            </a:extLst>
          </p:cNvPr>
          <p:cNvSpPr txBox="1"/>
          <p:nvPr/>
        </p:nvSpPr>
        <p:spPr>
          <a:xfrm>
            <a:off x="495300" y="1930551"/>
            <a:ext cx="5293329" cy="2277547"/>
          </a:xfrm>
          <a:prstGeom prst="rect">
            <a:avLst/>
          </a:prstGeom>
          <a:noFill/>
        </p:spPr>
        <p:txBody>
          <a:bodyPr wrap="square" rtlCol="0">
            <a:spAutoFit/>
          </a:bodyPr>
          <a:lstStyle/>
          <a:p>
            <a:r>
              <a:rPr lang="en-GB" sz="1600" cap="all" dirty="0">
                <a:latin typeface="Avenir Heavy" panose="020B0703020203020204" pitchFamily="34" charset="0"/>
              </a:rPr>
              <a:t>The Brief</a:t>
            </a:r>
          </a:p>
          <a:p>
            <a:r>
              <a:rPr lang="en-GB" sz="1400" dirty="0">
                <a:latin typeface="Georgia" panose="02040502050405020303" pitchFamily="18" charset="0"/>
              </a:rPr>
              <a:t>To generate awareness for Rother Radio and its availability as </a:t>
            </a:r>
            <a:br>
              <a:rPr lang="hu-HU" sz="1400" dirty="0">
                <a:latin typeface="Georgia" panose="02040502050405020303" pitchFamily="18" charset="0"/>
              </a:rPr>
            </a:br>
            <a:r>
              <a:rPr lang="en-GB" sz="1400" dirty="0">
                <a:latin typeface="Georgia" panose="02040502050405020303" pitchFamily="18" charset="0"/>
              </a:rPr>
              <a:t>a new DAB channel, throughout Rotherham and Sheffield. </a:t>
            </a:r>
          </a:p>
          <a:p>
            <a:endParaRPr lang="en-GB" sz="1400" dirty="0">
              <a:latin typeface="Georgia" panose="02040502050405020303" pitchFamily="18" charset="0"/>
            </a:endParaRPr>
          </a:p>
          <a:p>
            <a:r>
              <a:rPr lang="en-GB" sz="1400" cap="all" dirty="0">
                <a:latin typeface="Avenir Heavy" panose="020B0703020203020204" pitchFamily="34" charset="0"/>
              </a:rPr>
              <a:t>The Campaign</a:t>
            </a:r>
          </a:p>
          <a:p>
            <a:r>
              <a:rPr lang="en-GB" sz="1400" dirty="0">
                <a:latin typeface="Georgia" panose="02040502050405020303" pitchFamily="18" charset="0"/>
              </a:rPr>
              <a:t>A D6 campaign, using hyper local, digital screens to generate local fame in and around the South Yorkshire towns. </a:t>
            </a:r>
            <a:br>
              <a:rPr lang="hu-HU" sz="1400" dirty="0">
                <a:latin typeface="Georgia" panose="02040502050405020303" pitchFamily="18" charset="0"/>
              </a:rPr>
            </a:br>
            <a:r>
              <a:rPr lang="en-GB" sz="1400" dirty="0">
                <a:latin typeface="Georgia" panose="02040502050405020303" pitchFamily="18" charset="0"/>
              </a:rPr>
              <a:t>The campaign supported PR activity, run by the local radio station- bringing the faces of their DJs to the local community, across September 2022. </a:t>
            </a:r>
          </a:p>
        </p:txBody>
      </p:sp>
      <p:sp>
        <p:nvSpPr>
          <p:cNvPr id="2" name="TextBox 1">
            <a:extLst>
              <a:ext uri="{FF2B5EF4-FFF2-40B4-BE49-F238E27FC236}">
                <a16:creationId xmlns:a16="http://schemas.microsoft.com/office/drawing/2014/main" id="{C089BD63-8717-4BBA-21A7-2F9DAB39B1A0}"/>
              </a:ext>
            </a:extLst>
          </p:cNvPr>
          <p:cNvSpPr txBox="1"/>
          <p:nvPr/>
        </p:nvSpPr>
        <p:spPr>
          <a:xfrm>
            <a:off x="392559" y="330324"/>
            <a:ext cx="5697089" cy="923330"/>
          </a:xfrm>
          <a:prstGeom prst="rect">
            <a:avLst/>
          </a:prstGeom>
          <a:noFill/>
        </p:spPr>
        <p:txBody>
          <a:bodyPr wrap="square" rtlCol="0">
            <a:spAutoFit/>
          </a:bodyPr>
          <a:lstStyle/>
          <a:p>
            <a:r>
              <a:rPr lang="en-GB" sz="2700" dirty="0">
                <a:latin typeface="Avenir Heavy" panose="020B0703020203020204" pitchFamily="34" charset="0"/>
              </a:rPr>
              <a:t>Alight delivers “massive boost” for local Radio station</a:t>
            </a:r>
            <a:endParaRPr lang="en-GB" sz="2700" dirty="0">
              <a:solidFill>
                <a:schemeClr val="accent3"/>
              </a:solidFill>
              <a:latin typeface="Avenir Heavy" panose="020B0703020203020204" pitchFamily="34" charset="0"/>
            </a:endParaRPr>
          </a:p>
        </p:txBody>
      </p:sp>
      <p:sp>
        <p:nvSpPr>
          <p:cNvPr id="6" name="Rectangle: Rounded Corners 5">
            <a:extLst>
              <a:ext uri="{FF2B5EF4-FFF2-40B4-BE49-F238E27FC236}">
                <a16:creationId xmlns:a16="http://schemas.microsoft.com/office/drawing/2014/main" id="{2552DC1A-4B90-B084-2373-9D3F0123C462}"/>
              </a:ext>
            </a:extLst>
          </p:cNvPr>
          <p:cNvSpPr/>
          <p:nvPr/>
        </p:nvSpPr>
        <p:spPr>
          <a:xfrm>
            <a:off x="787292" y="4494772"/>
            <a:ext cx="1412372" cy="594638"/>
          </a:xfrm>
          <a:prstGeom prst="roundRect">
            <a:avLst>
              <a:gd name="adj"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FAB27658-43DD-7DCD-E42A-F3BA4FBE373F}"/>
              </a:ext>
            </a:extLst>
          </p:cNvPr>
          <p:cNvSpPr/>
          <p:nvPr/>
        </p:nvSpPr>
        <p:spPr>
          <a:xfrm>
            <a:off x="2600439" y="4494772"/>
            <a:ext cx="1372100" cy="594638"/>
          </a:xfrm>
          <a:prstGeom prst="roundRect">
            <a:avLst/>
          </a:prstGeom>
          <a:solidFill>
            <a:srgbClr val="408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C330BDFF-28AB-6D6F-EB53-42CC56F7D55F}"/>
              </a:ext>
            </a:extLst>
          </p:cNvPr>
          <p:cNvSpPr/>
          <p:nvPr/>
        </p:nvSpPr>
        <p:spPr>
          <a:xfrm>
            <a:off x="4369722" y="4491284"/>
            <a:ext cx="1372100" cy="601615"/>
          </a:xfrm>
          <a:prstGeom prst="roundRect">
            <a:avLst/>
          </a:prstGeom>
          <a:solidFill>
            <a:srgbClr val="34B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Monitor outline">
            <a:extLst>
              <a:ext uri="{FF2B5EF4-FFF2-40B4-BE49-F238E27FC236}">
                <a16:creationId xmlns:a16="http://schemas.microsoft.com/office/drawing/2014/main" id="{3CA5416B-7AF0-C72F-1581-E331DD9FFC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511" y="4499069"/>
            <a:ext cx="340024" cy="586045"/>
          </a:xfrm>
          <a:prstGeom prst="rect">
            <a:avLst/>
          </a:prstGeom>
        </p:spPr>
      </p:pic>
      <p:pic>
        <p:nvPicPr>
          <p:cNvPr id="15" name="Graphic 14" descr="Eye with solid fill">
            <a:extLst>
              <a:ext uri="{FF2B5EF4-FFF2-40B4-BE49-F238E27FC236}">
                <a16:creationId xmlns:a16="http://schemas.microsoft.com/office/drawing/2014/main" id="{309CBF72-6BB5-E070-9CC9-5A43846535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41664" y="4491284"/>
            <a:ext cx="601615" cy="601615"/>
          </a:xfrm>
          <a:prstGeom prst="rect">
            <a:avLst/>
          </a:prstGeom>
        </p:spPr>
      </p:pic>
      <p:pic>
        <p:nvPicPr>
          <p:cNvPr id="19" name="Graphic 18" descr="Play with solid fill">
            <a:extLst>
              <a:ext uri="{FF2B5EF4-FFF2-40B4-BE49-F238E27FC236}">
                <a16:creationId xmlns:a16="http://schemas.microsoft.com/office/drawing/2014/main" id="{8B9068B6-CEB1-B592-7E60-144DFA8630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36222" y="4512923"/>
            <a:ext cx="558336" cy="558336"/>
          </a:xfrm>
          <a:prstGeom prst="rect">
            <a:avLst/>
          </a:prstGeom>
        </p:spPr>
      </p:pic>
      <p:sp>
        <p:nvSpPr>
          <p:cNvPr id="21" name="TextBox 20">
            <a:extLst>
              <a:ext uri="{FF2B5EF4-FFF2-40B4-BE49-F238E27FC236}">
                <a16:creationId xmlns:a16="http://schemas.microsoft.com/office/drawing/2014/main" id="{4DAF6AD4-E956-1472-FABE-6C2CFCA66F53}"/>
              </a:ext>
            </a:extLst>
          </p:cNvPr>
          <p:cNvSpPr txBox="1"/>
          <p:nvPr/>
        </p:nvSpPr>
        <p:spPr>
          <a:xfrm>
            <a:off x="4374267" y="5199715"/>
            <a:ext cx="1363010" cy="261610"/>
          </a:xfrm>
          <a:prstGeom prst="rect">
            <a:avLst/>
          </a:prstGeom>
          <a:noFill/>
        </p:spPr>
        <p:txBody>
          <a:bodyPr wrap="square" rtlCol="0">
            <a:spAutoFit/>
          </a:bodyPr>
          <a:lstStyle/>
          <a:p>
            <a:pPr algn="ctr"/>
            <a:r>
              <a:rPr lang="en-GB" sz="1100" dirty="0">
                <a:latin typeface="Georgia" panose="02040502050405020303" pitchFamily="18" charset="0"/>
              </a:rPr>
              <a:t>Plays received</a:t>
            </a:r>
          </a:p>
        </p:txBody>
      </p:sp>
      <p:sp>
        <p:nvSpPr>
          <p:cNvPr id="22" name="TextBox 21">
            <a:extLst>
              <a:ext uri="{FF2B5EF4-FFF2-40B4-BE49-F238E27FC236}">
                <a16:creationId xmlns:a16="http://schemas.microsoft.com/office/drawing/2014/main" id="{E88FB3CD-9D0C-0B05-2933-241BA925C09F}"/>
              </a:ext>
            </a:extLst>
          </p:cNvPr>
          <p:cNvSpPr txBox="1"/>
          <p:nvPr/>
        </p:nvSpPr>
        <p:spPr>
          <a:xfrm>
            <a:off x="2628610" y="5220946"/>
            <a:ext cx="1299133" cy="430887"/>
          </a:xfrm>
          <a:prstGeom prst="rect">
            <a:avLst/>
          </a:prstGeom>
          <a:noFill/>
        </p:spPr>
        <p:txBody>
          <a:bodyPr wrap="square" rtlCol="0">
            <a:spAutoFit/>
          </a:bodyPr>
          <a:lstStyle/>
          <a:p>
            <a:pPr algn="ctr"/>
            <a:r>
              <a:rPr lang="en-GB" sz="1100" dirty="0">
                <a:latin typeface="Georgia" panose="02040502050405020303" pitchFamily="18" charset="0"/>
              </a:rPr>
              <a:t>Impressions received</a:t>
            </a:r>
          </a:p>
        </p:txBody>
      </p:sp>
      <p:sp>
        <p:nvSpPr>
          <p:cNvPr id="23" name="TextBox 22">
            <a:extLst>
              <a:ext uri="{FF2B5EF4-FFF2-40B4-BE49-F238E27FC236}">
                <a16:creationId xmlns:a16="http://schemas.microsoft.com/office/drawing/2014/main" id="{4820E29E-51BB-BB8E-789B-A0ED2F4749E9}"/>
              </a:ext>
            </a:extLst>
          </p:cNvPr>
          <p:cNvSpPr txBox="1"/>
          <p:nvPr/>
        </p:nvSpPr>
        <p:spPr>
          <a:xfrm>
            <a:off x="654842" y="5160356"/>
            <a:ext cx="1677272" cy="600164"/>
          </a:xfrm>
          <a:prstGeom prst="rect">
            <a:avLst/>
          </a:prstGeom>
          <a:noFill/>
        </p:spPr>
        <p:txBody>
          <a:bodyPr wrap="square" rtlCol="0">
            <a:spAutoFit/>
          </a:bodyPr>
          <a:lstStyle/>
          <a:p>
            <a:pPr algn="ctr"/>
            <a:r>
              <a:rPr lang="en-GB" sz="1100" dirty="0">
                <a:latin typeface="Georgia" panose="02040502050405020303" pitchFamily="18" charset="0"/>
              </a:rPr>
              <a:t>Using availability on D6 panels across South Yorkshire</a:t>
            </a:r>
          </a:p>
        </p:txBody>
      </p:sp>
      <p:sp>
        <p:nvSpPr>
          <p:cNvPr id="7" name="TextBox 6">
            <a:extLst>
              <a:ext uri="{FF2B5EF4-FFF2-40B4-BE49-F238E27FC236}">
                <a16:creationId xmlns:a16="http://schemas.microsoft.com/office/drawing/2014/main" id="{84C5FD86-E341-078D-6740-B4519963FC0F}"/>
              </a:ext>
            </a:extLst>
          </p:cNvPr>
          <p:cNvSpPr txBox="1"/>
          <p:nvPr/>
        </p:nvSpPr>
        <p:spPr>
          <a:xfrm>
            <a:off x="1458367" y="4607425"/>
            <a:ext cx="564519" cy="369332"/>
          </a:xfrm>
          <a:prstGeom prst="rect">
            <a:avLst/>
          </a:prstGeom>
          <a:noFill/>
        </p:spPr>
        <p:txBody>
          <a:bodyPr wrap="square" rtlCol="0">
            <a:spAutoFit/>
          </a:bodyPr>
          <a:lstStyle/>
          <a:p>
            <a:r>
              <a:rPr lang="en-GB" b="1" dirty="0">
                <a:solidFill>
                  <a:schemeClr val="bg1"/>
                </a:solidFill>
                <a:latin typeface="Avenir Heavy" panose="020B0703020203020204" pitchFamily="34" charset="0"/>
              </a:rPr>
              <a:t>D6</a:t>
            </a:r>
          </a:p>
        </p:txBody>
      </p:sp>
      <p:sp>
        <p:nvSpPr>
          <p:cNvPr id="24" name="TextBox 23">
            <a:extLst>
              <a:ext uri="{FF2B5EF4-FFF2-40B4-BE49-F238E27FC236}">
                <a16:creationId xmlns:a16="http://schemas.microsoft.com/office/drawing/2014/main" id="{9B4569EE-8C75-397D-B46A-9F5FC81FD550}"/>
              </a:ext>
            </a:extLst>
          </p:cNvPr>
          <p:cNvSpPr txBox="1"/>
          <p:nvPr/>
        </p:nvSpPr>
        <p:spPr>
          <a:xfrm>
            <a:off x="3225738" y="4607425"/>
            <a:ext cx="769789" cy="369332"/>
          </a:xfrm>
          <a:prstGeom prst="rect">
            <a:avLst/>
          </a:prstGeom>
          <a:noFill/>
        </p:spPr>
        <p:txBody>
          <a:bodyPr wrap="square" rtlCol="0">
            <a:spAutoFit/>
          </a:bodyPr>
          <a:lstStyle/>
          <a:p>
            <a:r>
              <a:rPr lang="en-GB" b="1" dirty="0">
                <a:solidFill>
                  <a:schemeClr val="bg1"/>
                </a:solidFill>
                <a:latin typeface="Avenir Heavy" panose="020B0703020203020204" pitchFamily="34" charset="0"/>
              </a:rPr>
              <a:t>449K</a:t>
            </a:r>
          </a:p>
        </p:txBody>
      </p:sp>
      <p:sp>
        <p:nvSpPr>
          <p:cNvPr id="25" name="TextBox 24">
            <a:extLst>
              <a:ext uri="{FF2B5EF4-FFF2-40B4-BE49-F238E27FC236}">
                <a16:creationId xmlns:a16="http://schemas.microsoft.com/office/drawing/2014/main" id="{C80CFEF2-22E3-3783-0EEE-23E8D849D814}"/>
              </a:ext>
            </a:extLst>
          </p:cNvPr>
          <p:cNvSpPr txBox="1"/>
          <p:nvPr/>
        </p:nvSpPr>
        <p:spPr>
          <a:xfrm>
            <a:off x="4947492" y="4607425"/>
            <a:ext cx="841137" cy="369332"/>
          </a:xfrm>
          <a:prstGeom prst="rect">
            <a:avLst/>
          </a:prstGeom>
          <a:noFill/>
        </p:spPr>
        <p:txBody>
          <a:bodyPr wrap="square" rtlCol="0">
            <a:spAutoFit/>
          </a:bodyPr>
          <a:lstStyle/>
          <a:p>
            <a:r>
              <a:rPr lang="en-GB" b="1" dirty="0">
                <a:solidFill>
                  <a:schemeClr val="bg1"/>
                </a:solidFill>
                <a:latin typeface="Avenir Heavy" panose="020B0703020203020204" pitchFamily="34" charset="0"/>
              </a:rPr>
              <a:t>218k</a:t>
            </a:r>
          </a:p>
        </p:txBody>
      </p:sp>
    </p:spTree>
    <p:extLst>
      <p:ext uri="{BB962C8B-B14F-4D97-AF65-F5344CB8AC3E}">
        <p14:creationId xmlns:p14="http://schemas.microsoft.com/office/powerpoint/2010/main" val="153277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D5CA2F-CFB5-4F4B-93BA-6DAFED393899}"/>
              </a:ext>
            </a:extLst>
          </p:cNvPr>
          <p:cNvPicPr>
            <a:picLocks noChangeAspect="1"/>
          </p:cNvPicPr>
          <p:nvPr/>
        </p:nvPicPr>
        <p:blipFill rotWithShape="1">
          <a:blip r:embed="rId3">
            <a:extLst>
              <a:ext uri="{28A0092B-C50C-407E-A947-70E740481C1C}">
                <a14:useLocalDpi xmlns:a14="http://schemas.microsoft.com/office/drawing/2010/main" val="0"/>
              </a:ext>
            </a:extLst>
          </a:blip>
          <a:srcRect l="3197" t="1576" r="3197"/>
          <a:stretch/>
        </p:blipFill>
        <p:spPr>
          <a:xfrm>
            <a:off x="6610348" y="773541"/>
            <a:ext cx="5200651" cy="5296068"/>
          </a:xfrm>
          <a:prstGeom prst="rect">
            <a:avLst/>
          </a:prstGeom>
        </p:spPr>
      </p:pic>
      <p:sp>
        <p:nvSpPr>
          <p:cNvPr id="12" name="TextBox 11">
            <a:extLst>
              <a:ext uri="{FF2B5EF4-FFF2-40B4-BE49-F238E27FC236}">
                <a16:creationId xmlns:a16="http://schemas.microsoft.com/office/drawing/2014/main" id="{3B8C31FA-C556-B1CB-456A-05C8E4DB1B92}"/>
              </a:ext>
            </a:extLst>
          </p:cNvPr>
          <p:cNvSpPr txBox="1"/>
          <p:nvPr/>
        </p:nvSpPr>
        <p:spPr>
          <a:xfrm>
            <a:off x="507999" y="2898355"/>
            <a:ext cx="5200650" cy="523220"/>
          </a:xfrm>
          <a:prstGeom prst="rect">
            <a:avLst/>
          </a:prstGeom>
          <a:noFill/>
        </p:spPr>
        <p:txBody>
          <a:bodyPr wrap="square" rtlCol="0">
            <a:spAutoFit/>
          </a:bodyPr>
          <a:lstStyle/>
          <a:p>
            <a:r>
              <a:rPr lang="en-GB" sz="1400" dirty="0">
                <a:latin typeface="Georgia" panose="02040502050405020303" pitchFamily="18" charset="0"/>
              </a:rPr>
              <a:t>The campaign played out at 191%, delivering almost 450,000 impressions over the month of September.</a:t>
            </a:r>
            <a:endParaRPr lang="en-GB" sz="1100" dirty="0">
              <a:latin typeface="Georgia" panose="02040502050405020303" pitchFamily="18" charset="0"/>
            </a:endParaRPr>
          </a:p>
        </p:txBody>
      </p:sp>
      <p:sp>
        <p:nvSpPr>
          <p:cNvPr id="2" name="TextBox 1">
            <a:extLst>
              <a:ext uri="{FF2B5EF4-FFF2-40B4-BE49-F238E27FC236}">
                <a16:creationId xmlns:a16="http://schemas.microsoft.com/office/drawing/2014/main" id="{C089BD63-8717-4BBA-21A7-2F9DAB39B1A0}"/>
              </a:ext>
            </a:extLst>
          </p:cNvPr>
          <p:cNvSpPr txBox="1"/>
          <p:nvPr/>
        </p:nvSpPr>
        <p:spPr>
          <a:xfrm>
            <a:off x="400050" y="323033"/>
            <a:ext cx="5448301" cy="923330"/>
          </a:xfrm>
          <a:prstGeom prst="rect">
            <a:avLst/>
          </a:prstGeom>
          <a:noFill/>
        </p:spPr>
        <p:txBody>
          <a:bodyPr wrap="square" rtlCol="0">
            <a:spAutoFit/>
          </a:bodyPr>
          <a:lstStyle/>
          <a:p>
            <a:r>
              <a:rPr lang="en-GB" sz="2700" b="1" dirty="0">
                <a:latin typeface="Avenir Heavy" panose="020B0703020203020204" pitchFamily="34" charset="0"/>
              </a:rPr>
              <a:t>Alight delivers “massive boost” for local Radio station</a:t>
            </a:r>
            <a:endParaRPr lang="en-GB" sz="2700" b="1" dirty="0">
              <a:solidFill>
                <a:schemeClr val="accent3"/>
              </a:solidFill>
              <a:latin typeface="Avenir Heavy" panose="020B0703020203020204" pitchFamily="34" charset="0"/>
            </a:endParaRPr>
          </a:p>
        </p:txBody>
      </p:sp>
      <p:sp>
        <p:nvSpPr>
          <p:cNvPr id="3" name="TextBox 2">
            <a:extLst>
              <a:ext uri="{FF2B5EF4-FFF2-40B4-BE49-F238E27FC236}">
                <a16:creationId xmlns:a16="http://schemas.microsoft.com/office/drawing/2014/main" id="{E6CA5D91-5D6B-393A-381B-F07EC85B6060}"/>
              </a:ext>
            </a:extLst>
          </p:cNvPr>
          <p:cNvSpPr txBox="1"/>
          <p:nvPr/>
        </p:nvSpPr>
        <p:spPr>
          <a:xfrm>
            <a:off x="507999" y="2462686"/>
            <a:ext cx="5607050" cy="338554"/>
          </a:xfrm>
          <a:prstGeom prst="rect">
            <a:avLst/>
          </a:prstGeom>
          <a:noFill/>
        </p:spPr>
        <p:txBody>
          <a:bodyPr wrap="square" rtlCol="0">
            <a:spAutoFit/>
          </a:bodyPr>
          <a:lstStyle/>
          <a:p>
            <a:r>
              <a:rPr lang="en-GB" sz="1600" cap="all" dirty="0">
                <a:latin typeface="Avenir Heavy" panose="020B0703020203020204" pitchFamily="34" charset="0"/>
              </a:rPr>
              <a:t>The Results</a:t>
            </a:r>
          </a:p>
        </p:txBody>
      </p:sp>
      <p:sp>
        <p:nvSpPr>
          <p:cNvPr id="4" name="TextBox 3">
            <a:extLst>
              <a:ext uri="{FF2B5EF4-FFF2-40B4-BE49-F238E27FC236}">
                <a16:creationId xmlns:a16="http://schemas.microsoft.com/office/drawing/2014/main" id="{318DEBC0-48A6-FD13-56F5-2ADC141A98EA}"/>
              </a:ext>
            </a:extLst>
          </p:cNvPr>
          <p:cNvSpPr txBox="1"/>
          <p:nvPr/>
        </p:nvSpPr>
        <p:spPr>
          <a:xfrm>
            <a:off x="400050" y="3669309"/>
            <a:ext cx="5200651" cy="1723549"/>
          </a:xfrm>
          <a:prstGeom prst="rect">
            <a:avLst/>
          </a:prstGeom>
          <a:noFill/>
        </p:spPr>
        <p:txBody>
          <a:bodyPr wrap="square" rtlCol="0">
            <a:spAutoFit/>
          </a:bodyPr>
          <a:lstStyle/>
          <a:p>
            <a:pPr algn="ctr"/>
            <a:r>
              <a:rPr lang="en-US" dirty="0">
                <a:effectLst/>
                <a:latin typeface="Georgia" panose="02040502050405020303" pitchFamily="18" charset="0"/>
              </a:rPr>
              <a:t>“</a:t>
            </a:r>
            <a:r>
              <a:rPr lang="hu-HU" dirty="0">
                <a:effectLst/>
                <a:latin typeface="Georgia" panose="02040502050405020303" pitchFamily="18" charset="0"/>
                <a:ea typeface="Times New Roman" panose="02020603050405020304" pitchFamily="18" charset="0"/>
                <a:cs typeface="Calibri" panose="020F0502020204030204" pitchFamily="34" charset="0"/>
              </a:rPr>
              <a:t>T</a:t>
            </a:r>
            <a:r>
              <a:rPr lang="en-GB" dirty="0">
                <a:effectLst/>
                <a:latin typeface="Georgia" panose="02040502050405020303" pitchFamily="18" charset="0"/>
                <a:ea typeface="Times New Roman" panose="02020603050405020304" pitchFamily="18" charset="0"/>
                <a:cs typeface="Calibri" panose="020F0502020204030204" pitchFamily="34" charset="0"/>
              </a:rPr>
              <a:t>he digital screen campaign was a massive boost to getting our brand out there…thank you from our team to yours”.</a:t>
            </a:r>
          </a:p>
          <a:p>
            <a:pPr algn="ctr"/>
            <a:endParaRPr lang="en-GB" dirty="0">
              <a:effectLst/>
              <a:latin typeface="Georgia" panose="02040502050405020303" pitchFamily="18" charset="0"/>
              <a:ea typeface="Times New Roman" panose="02020603050405020304" pitchFamily="18" charset="0"/>
              <a:cs typeface="Calibri" panose="020F0502020204030204" pitchFamily="34" charset="0"/>
            </a:endParaRPr>
          </a:p>
          <a:p>
            <a:pPr algn="ctr"/>
            <a:r>
              <a:rPr lang="en-GB" sz="1200" b="1" dirty="0">
                <a:latin typeface="Georgia" panose="02040502050405020303" pitchFamily="18" charset="0"/>
                <a:ea typeface="Times New Roman" panose="02020603050405020304" pitchFamily="18" charset="0"/>
                <a:cs typeface="Calibri" panose="020F0502020204030204" pitchFamily="34" charset="0"/>
              </a:rPr>
              <a:t>(Nigel James-Presenter &amp; Sales Executive at Rother Radio)</a:t>
            </a:r>
            <a:endParaRPr lang="en-GB" sz="1200" b="1" dirty="0">
              <a:effectLst/>
              <a:latin typeface="Georgia" panose="02040502050405020303" pitchFamily="18" charset="0"/>
              <a:ea typeface="Times New Roman" panose="02020603050405020304" pitchFamily="18" charset="0"/>
              <a:cs typeface="Calibri" panose="020F0502020204030204" pitchFamily="34" charset="0"/>
            </a:endParaRPr>
          </a:p>
          <a:p>
            <a:pPr algn="ctr"/>
            <a:endParaRPr lang="en-GB" sz="2200" dirty="0">
              <a:latin typeface="Georgia" panose="02040502050405020303" pitchFamily="18" charset="0"/>
            </a:endParaRPr>
          </a:p>
        </p:txBody>
      </p:sp>
    </p:spTree>
    <p:extLst>
      <p:ext uri="{BB962C8B-B14F-4D97-AF65-F5344CB8AC3E}">
        <p14:creationId xmlns:p14="http://schemas.microsoft.com/office/powerpoint/2010/main" val="1283808104"/>
      </p:ext>
    </p:extLst>
  </p:cSld>
  <p:clrMapOvr>
    <a:masterClrMapping/>
  </p:clrMapOvr>
</p:sld>
</file>

<file path=ppt/theme/theme1.xml><?xml version="1.0" encoding="utf-8"?>
<a:theme xmlns:a="http://schemas.openxmlformats.org/drawingml/2006/main" name="Office Theme">
  <a:themeElements>
    <a:clrScheme name="Alight Main">
      <a:dk1>
        <a:srgbClr val="000000"/>
      </a:dk1>
      <a:lt1>
        <a:srgbClr val="FFFFFF"/>
      </a:lt1>
      <a:dk2>
        <a:srgbClr val="44546A"/>
      </a:dk2>
      <a:lt2>
        <a:srgbClr val="E7E6E6"/>
      </a:lt2>
      <a:accent1>
        <a:srgbClr val="8A253A"/>
      </a:accent1>
      <a:accent2>
        <a:srgbClr val="E83B62"/>
      </a:accent2>
      <a:accent3>
        <a:srgbClr val="F08765"/>
      </a:accent3>
      <a:accent4>
        <a:srgbClr val="FEC657"/>
      </a:accent4>
      <a:accent5>
        <a:srgbClr val="FEDF73"/>
      </a:accent5>
      <a:accent6>
        <a:srgbClr val="FEE8B6"/>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f7fde73-ee9d-4454-b737-b9edd5066711">
      <Terms xmlns="http://schemas.microsoft.com/office/infopath/2007/PartnerControls"/>
    </lcf76f155ced4ddcb4097134ff3c332f>
    <TaxCatchAll xmlns="8fa310b5-d18d-471a-8e2b-dfc9edfc9c1d" xsi:nil="true"/>
    <SharedWithUsers xmlns="8fa310b5-d18d-471a-8e2b-dfc9edfc9c1d">
      <UserInfo>
        <DisplayName>Anne Warren</DisplayName>
        <AccountId>40</AccountId>
        <AccountType/>
      </UserInfo>
      <UserInfo>
        <DisplayName>Jacs Carreau</DisplayName>
        <AccountId>509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58211D48E50649875721DB6D756A3C" ma:contentTypeVersion="18" ma:contentTypeDescription="Create a new document." ma:contentTypeScope="" ma:versionID="103fb030fdb1610d26a6dd69e4d2b43e">
  <xsd:schema xmlns:xsd="http://www.w3.org/2001/XMLSchema" xmlns:xs="http://www.w3.org/2001/XMLSchema" xmlns:p="http://schemas.microsoft.com/office/2006/metadata/properties" xmlns:ns2="8fa310b5-d18d-471a-8e2b-dfc9edfc9c1d" xmlns:ns3="af7fde73-ee9d-4454-b737-b9edd5066711" targetNamespace="http://schemas.microsoft.com/office/2006/metadata/properties" ma:root="true" ma:fieldsID="b987ebf84bd57b3311fdbbba2a2f25ab" ns2:_="" ns3:_="">
    <xsd:import namespace="8fa310b5-d18d-471a-8e2b-dfc9edfc9c1d"/>
    <xsd:import namespace="af7fde73-ee9d-4454-b737-b9edd50667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310b5-d18d-471a-8e2b-dfc9edfc9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92bd7c-6066-489f-9dcb-92fc6e81151e}" ma:internalName="TaxCatchAll" ma:showField="CatchAllData" ma:web="8fa310b5-d18d-471a-8e2b-dfc9edfc9c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7fde73-ee9d-4454-b737-b9edd50667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08cdc97-6c63-446e-84ab-fd300cf6519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594DD2-061C-4097-A566-C8919E5693F4}">
  <ds:schemaRefs>
    <ds:schemaRef ds:uri="http://schemas.microsoft.com/office/2006/metadata/properties"/>
    <ds:schemaRef ds:uri="http://schemas.microsoft.com/office/infopath/2007/PartnerControls"/>
    <ds:schemaRef ds:uri="af7fde73-ee9d-4454-b737-b9edd5066711"/>
    <ds:schemaRef ds:uri="8fa310b5-d18d-471a-8e2b-dfc9edfc9c1d"/>
  </ds:schemaRefs>
</ds:datastoreItem>
</file>

<file path=customXml/itemProps2.xml><?xml version="1.0" encoding="utf-8"?>
<ds:datastoreItem xmlns:ds="http://schemas.openxmlformats.org/officeDocument/2006/customXml" ds:itemID="{7BE2772C-103C-44BA-9397-98FF55C37F94}">
  <ds:schemaRefs>
    <ds:schemaRef ds:uri="http://schemas.microsoft.com/sharepoint/v3/contenttype/forms"/>
  </ds:schemaRefs>
</ds:datastoreItem>
</file>

<file path=customXml/itemProps3.xml><?xml version="1.0" encoding="utf-8"?>
<ds:datastoreItem xmlns:ds="http://schemas.openxmlformats.org/officeDocument/2006/customXml" ds:itemID="{10063082-82F6-458F-BC81-3E56ACBF329A}"/>
</file>

<file path=docProps/app.xml><?xml version="1.0" encoding="utf-8"?>
<Properties xmlns="http://schemas.openxmlformats.org/officeDocument/2006/extended-properties" xmlns:vt="http://schemas.openxmlformats.org/officeDocument/2006/docPropsVTypes">
  <TotalTime>14212</TotalTime>
  <Words>531</Words>
  <Application>Microsoft Office PowerPoint</Application>
  <PresentationFormat>Widescreen</PresentationFormat>
  <Paragraphs>37</Paragraphs>
  <Slides>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Avenir Heavy</vt:lpstr>
      <vt:lpstr>Calibri</vt:lpstr>
      <vt:lpstr>Georgia</vt:lpstr>
      <vt:lpstr>Johnston ITC Pro Medium</vt:lpstr>
      <vt:lpstr>Segoe UI</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Cutress</dc:creator>
  <cp:lastModifiedBy>Zoe Jones</cp:lastModifiedBy>
  <cp:revision>3</cp:revision>
  <dcterms:created xsi:type="dcterms:W3CDTF">2022-08-04T10:11:30Z</dcterms:created>
  <dcterms:modified xsi:type="dcterms:W3CDTF">2023-06-19T15:48:01Z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0x0101005B58211D48E50649875721DB6D756A3C</vt:lpwstr>
  </property>
  <property fmtid="{D5CDD505-2E9C-101B-9397-08002B2CF9AE}" pid="3" name="MediaServiceImageTags">
    <vt:lpwstr/>
  </property>
</Properties>
</file>